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82" r:id="rId3"/>
    <p:sldId id="256" r:id="rId4"/>
    <p:sldId id="274" r:id="rId5"/>
    <p:sldId id="275" r:id="rId6"/>
    <p:sldId id="276" r:id="rId7"/>
    <p:sldId id="277" r:id="rId8"/>
    <p:sldId id="278" r:id="rId9"/>
    <p:sldId id="279" r:id="rId10"/>
    <p:sldId id="27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AE4B87-3F07-4566-BF7B-7F50D383672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3106655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AE4B87-3F07-4566-BF7B-7F50D383672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2735364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AE4B87-3F07-4566-BF7B-7F50D383672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4041509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AE4B87-3F07-4566-BF7B-7F50D383672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2190979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AE4B87-3F07-4566-BF7B-7F50D383672D}"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382918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AE4B87-3F07-4566-BF7B-7F50D383672D}"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4010520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AE4B87-3F07-4566-BF7B-7F50D383672D}" type="datetimeFigureOut">
              <a:rPr lang="en-US" smtClean="0"/>
              <a:t>4/18/2024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3786235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AE4B87-3F07-4566-BF7B-7F50D383672D}" type="datetimeFigureOut">
              <a:rPr lang="en-US" smtClean="0"/>
              <a:t>4/18/2024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277319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AE4B87-3F07-4566-BF7B-7F50D383672D}" type="datetimeFigureOut">
              <a:rPr lang="en-US" smtClean="0"/>
              <a:t>4/18/2024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2971326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AE4B87-3F07-4566-BF7B-7F50D383672D}"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2450876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AE4B87-3F07-4566-BF7B-7F50D383672D}"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1F7911-B48A-445E-B31E-A25E310A8EA4}" type="slidenum">
              <a:rPr lang="en-US" smtClean="0"/>
              <a:t>‹#›</a:t>
            </a:fld>
            <a:endParaRPr lang="en-US"/>
          </a:p>
        </p:txBody>
      </p:sp>
    </p:spTree>
    <p:extLst>
      <p:ext uri="{BB962C8B-B14F-4D97-AF65-F5344CB8AC3E}">
        <p14:creationId xmlns:p14="http://schemas.microsoft.com/office/powerpoint/2010/main" val="1413402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AE4B87-3F07-4566-BF7B-7F50D383672D}" type="datetimeFigureOut">
              <a:rPr lang="en-US" smtClean="0"/>
              <a:t>4/18/2024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1F7911-B48A-445E-B31E-A25E310A8EA4}" type="slidenum">
              <a:rPr lang="en-US" smtClean="0"/>
              <a:t>‹#›</a:t>
            </a:fld>
            <a:endParaRPr lang="en-US"/>
          </a:p>
        </p:txBody>
      </p:sp>
      <p:pic>
        <p:nvPicPr>
          <p:cNvPr id="7" name="Picture 6" descr="download.png"/>
          <p:cNvPicPr>
            <a:picLocks noChangeAspect="1"/>
          </p:cNvPicPr>
          <p:nvPr userDrawn="1"/>
        </p:nvPicPr>
        <p:blipFill>
          <a:blip r:embed="rId13" cstate="print"/>
          <a:stretch>
            <a:fillRect/>
          </a:stretch>
        </p:blipFill>
        <p:spPr>
          <a:xfrm>
            <a:off x="7536068" y="0"/>
            <a:ext cx="1607931" cy="609600"/>
          </a:xfrm>
          <a:prstGeom prst="rect">
            <a:avLst/>
          </a:prstGeom>
        </p:spPr>
      </p:pic>
      <p:sp>
        <p:nvSpPr>
          <p:cNvPr id="8" name="TextBox 7"/>
          <p:cNvSpPr txBox="1"/>
          <p:nvPr userDrawn="1"/>
        </p:nvSpPr>
        <p:spPr>
          <a:xfrm>
            <a:off x="0" y="6550223"/>
            <a:ext cx="9144000" cy="307777"/>
          </a:xfrm>
          <a:prstGeom prst="rect">
            <a:avLst/>
          </a:prstGeom>
          <a:solidFill>
            <a:schemeClr val="accent1">
              <a:lumMod val="75000"/>
            </a:schemeClr>
          </a:solid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bg1"/>
                </a:solidFill>
                <a:latin typeface="Cambria" pitchFamily="18" charset="0"/>
                <a:ea typeface="+mn-ea"/>
                <a:cs typeface="+mn-cs"/>
              </a:rPr>
              <a:t>Fundamentals of Plant Pathology                                                                                                                        </a:t>
            </a:r>
            <a:r>
              <a:rPr lang="en-US" sz="1400" b="1" dirty="0" smtClean="0">
                <a:solidFill>
                  <a:schemeClr val="bg1"/>
                </a:solidFill>
                <a:latin typeface="Cambria" pitchFamily="18" charset="0"/>
              </a:rPr>
              <a:t>Mr. </a:t>
            </a:r>
            <a:r>
              <a:rPr lang="en-US" sz="1400" b="1" dirty="0" err="1" smtClean="0">
                <a:solidFill>
                  <a:schemeClr val="bg1"/>
                </a:solidFill>
                <a:latin typeface="Cambria" pitchFamily="18" charset="0"/>
              </a:rPr>
              <a:t>Vikash</a:t>
            </a:r>
            <a:r>
              <a:rPr lang="en-US" sz="1400" b="1" dirty="0" smtClean="0">
                <a:solidFill>
                  <a:schemeClr val="bg1"/>
                </a:solidFill>
                <a:latin typeface="Cambria" pitchFamily="18" charset="0"/>
              </a:rPr>
              <a:t> Kumar</a:t>
            </a:r>
          </a:p>
        </p:txBody>
      </p:sp>
    </p:spTree>
    <p:extLst>
      <p:ext uri="{BB962C8B-B14F-4D97-AF65-F5344CB8AC3E}">
        <p14:creationId xmlns:p14="http://schemas.microsoft.com/office/powerpoint/2010/main" val="14843357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09600"/>
            <a:ext cx="9144000" cy="4708981"/>
          </a:xfrm>
          <a:prstGeom prst="rect">
            <a:avLst/>
          </a:prstGeom>
        </p:spPr>
        <p:txBody>
          <a:bodyPr wrap="square">
            <a:spAutoFit/>
          </a:bodyPr>
          <a:lstStyle/>
          <a:p>
            <a:pPr algn="ctr">
              <a:lnSpc>
                <a:spcPct val="150000"/>
              </a:lnSpc>
            </a:pPr>
            <a:r>
              <a:rPr lang="en-US" sz="3200" b="1" dirty="0"/>
              <a:t>Course Name: Fundamentals of Plant Pathology </a:t>
            </a:r>
            <a:endParaRPr lang="en-US" sz="3200" dirty="0"/>
          </a:p>
          <a:p>
            <a:pPr algn="ctr">
              <a:lnSpc>
                <a:spcPct val="150000"/>
              </a:lnSpc>
            </a:pPr>
            <a:r>
              <a:rPr lang="en-US" sz="3200" b="1" dirty="0"/>
              <a:t>Course Code: 20013600 </a:t>
            </a:r>
            <a:endParaRPr lang="en-US" sz="3200" b="1" dirty="0" smtClean="0"/>
          </a:p>
          <a:p>
            <a:pPr algn="ctr">
              <a:lnSpc>
                <a:spcPct val="150000"/>
              </a:lnSpc>
            </a:pPr>
            <a:endParaRPr lang="en-US" sz="3200" b="1" dirty="0" smtClean="0"/>
          </a:p>
          <a:p>
            <a:pPr algn="ctr">
              <a:lnSpc>
                <a:spcPct val="150000"/>
              </a:lnSpc>
            </a:pPr>
            <a:endParaRPr lang="en-US" sz="3200" b="1" dirty="0"/>
          </a:p>
          <a:p>
            <a:pPr algn="ctr">
              <a:lnSpc>
                <a:spcPct val="150000"/>
              </a:lnSpc>
            </a:pPr>
            <a:r>
              <a:rPr lang="en-US" sz="3600" b="1" dirty="0" smtClean="0">
                <a:solidFill>
                  <a:srgbClr val="FF0000"/>
                </a:solidFill>
              </a:rPr>
              <a:t>Mr. </a:t>
            </a:r>
            <a:r>
              <a:rPr lang="en-US" sz="3600" b="1" dirty="0" err="1" smtClean="0">
                <a:solidFill>
                  <a:srgbClr val="FF0000"/>
                </a:solidFill>
              </a:rPr>
              <a:t>Vikash</a:t>
            </a:r>
            <a:r>
              <a:rPr lang="en-US" sz="3600" b="1" dirty="0" smtClean="0">
                <a:solidFill>
                  <a:srgbClr val="FF0000"/>
                </a:solidFill>
              </a:rPr>
              <a:t> Kumar</a:t>
            </a:r>
          </a:p>
          <a:p>
            <a:pPr algn="ctr">
              <a:lnSpc>
                <a:spcPct val="150000"/>
              </a:lnSpc>
            </a:pPr>
            <a:r>
              <a:rPr lang="en-US" sz="3600" dirty="0" smtClean="0">
                <a:solidFill>
                  <a:srgbClr val="FF0000"/>
                </a:solidFill>
              </a:rPr>
              <a:t>(Assistant Professor)</a:t>
            </a:r>
          </a:p>
        </p:txBody>
      </p:sp>
    </p:spTree>
    <p:extLst>
      <p:ext uri="{BB962C8B-B14F-4D97-AF65-F5344CB8AC3E}">
        <p14:creationId xmlns:p14="http://schemas.microsoft.com/office/powerpoint/2010/main" val="2869814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133600"/>
            <a:ext cx="7696200" cy="1862048"/>
          </a:xfrm>
          <a:prstGeom prst="rect">
            <a:avLst/>
          </a:prstGeom>
          <a:noFill/>
        </p:spPr>
        <p:txBody>
          <a:bodyPr wrap="square" rtlCol="0">
            <a:spAutoFit/>
          </a:bodyPr>
          <a:lstStyle/>
          <a:p>
            <a:pPr algn="ctr"/>
            <a:r>
              <a:rPr lang="en-US" sz="11500" b="1" dirty="0" smtClean="0">
                <a:solidFill>
                  <a:srgbClr val="7030A0"/>
                </a:solidFill>
              </a:rPr>
              <a:t>Thank You</a:t>
            </a:r>
            <a:endParaRPr lang="en-US" sz="11500" b="1" dirty="0">
              <a:solidFill>
                <a:srgbClr val="7030A0"/>
              </a:solidFill>
            </a:endParaRPr>
          </a:p>
        </p:txBody>
      </p:sp>
    </p:spTree>
    <p:extLst>
      <p:ext uri="{BB962C8B-B14F-4D97-AF65-F5344CB8AC3E}">
        <p14:creationId xmlns:p14="http://schemas.microsoft.com/office/powerpoint/2010/main" val="3240384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313716"/>
          </a:xfrm>
          <a:prstGeom prst="rect">
            <a:avLst/>
          </a:prstGeom>
        </p:spPr>
        <p:txBody>
          <a:bodyPr wrap="square">
            <a:spAutoFit/>
          </a:bodyPr>
          <a:lstStyle/>
          <a:p>
            <a:pPr algn="ctr">
              <a:lnSpc>
                <a:spcPct val="150000"/>
              </a:lnSpc>
            </a:pPr>
            <a:r>
              <a:rPr lang="en-US" sz="3200" b="1" dirty="0" smtClean="0"/>
              <a:t>Course Objectives </a:t>
            </a:r>
            <a:endParaRPr lang="en-US" sz="3200" b="1" dirty="0"/>
          </a:p>
          <a:p>
            <a:pPr algn="just">
              <a:lnSpc>
                <a:spcPct val="150000"/>
              </a:lnSpc>
            </a:pPr>
            <a:r>
              <a:rPr lang="en-US" sz="2400" b="1" dirty="0" smtClean="0"/>
              <a:t>1</a:t>
            </a:r>
            <a:r>
              <a:rPr lang="en-US" sz="2400" b="1" dirty="0"/>
              <a:t>: </a:t>
            </a:r>
            <a:r>
              <a:rPr lang="en-US" sz="2400" dirty="0"/>
              <a:t>Name and identify different Diseases, nature of pathogens and different strategies for management of plant diseases. </a:t>
            </a:r>
          </a:p>
          <a:p>
            <a:pPr algn="just">
              <a:lnSpc>
                <a:spcPct val="150000"/>
              </a:lnSpc>
            </a:pPr>
            <a:r>
              <a:rPr lang="en-US" sz="2400" b="1" dirty="0" smtClean="0"/>
              <a:t>2</a:t>
            </a:r>
            <a:r>
              <a:rPr lang="en-US" sz="2400" b="1" dirty="0"/>
              <a:t>: </a:t>
            </a:r>
            <a:r>
              <a:rPr lang="en-US" sz="2400" dirty="0"/>
              <a:t>Outline concepts, nomenclature, classification and characters of pathogens </a:t>
            </a:r>
          </a:p>
          <a:p>
            <a:pPr algn="just">
              <a:lnSpc>
                <a:spcPct val="150000"/>
              </a:lnSpc>
            </a:pPr>
            <a:r>
              <a:rPr lang="en-US" sz="2400" b="1" dirty="0" smtClean="0"/>
              <a:t>3</a:t>
            </a:r>
            <a:r>
              <a:rPr lang="en-US" sz="2400" b="1" dirty="0"/>
              <a:t>: </a:t>
            </a:r>
            <a:r>
              <a:rPr lang="en-US" sz="2400" dirty="0"/>
              <a:t>Apply different principles and methods for plant disease management. </a:t>
            </a:r>
          </a:p>
          <a:p>
            <a:pPr algn="just">
              <a:lnSpc>
                <a:spcPct val="150000"/>
              </a:lnSpc>
            </a:pPr>
            <a:r>
              <a:rPr lang="en-US" sz="2400" b="1" dirty="0" smtClean="0"/>
              <a:t>4</a:t>
            </a:r>
            <a:r>
              <a:rPr lang="en-US" sz="2400" b="1" dirty="0"/>
              <a:t>: </a:t>
            </a:r>
            <a:r>
              <a:rPr lang="en-US" sz="2400" dirty="0"/>
              <a:t>Take a part in identification of diseases and marketing of relevant pesticides. </a:t>
            </a:r>
          </a:p>
          <a:p>
            <a:pPr algn="just">
              <a:lnSpc>
                <a:spcPct val="150000"/>
              </a:lnSpc>
            </a:pPr>
            <a:r>
              <a:rPr lang="en-US" sz="2400" b="1" dirty="0" smtClean="0"/>
              <a:t>5</a:t>
            </a:r>
            <a:r>
              <a:rPr lang="en-US" sz="2400" b="1" dirty="0"/>
              <a:t>: </a:t>
            </a:r>
            <a:r>
              <a:rPr lang="en-US" sz="2400" dirty="0"/>
              <a:t>Conclude methods to diagnose and manage a wide range of plant diseases. </a:t>
            </a:r>
          </a:p>
        </p:txBody>
      </p:sp>
    </p:spTree>
    <p:extLst>
      <p:ext uri="{BB962C8B-B14F-4D97-AF65-F5344CB8AC3E}">
        <p14:creationId xmlns:p14="http://schemas.microsoft.com/office/powerpoint/2010/main" val="572560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09800"/>
            <a:ext cx="8458200" cy="1938992"/>
          </a:xfrm>
          <a:prstGeom prst="rect">
            <a:avLst/>
          </a:prstGeom>
        </p:spPr>
        <p:txBody>
          <a:bodyPr wrap="square">
            <a:spAutoFit/>
          </a:bodyPr>
          <a:lstStyle/>
          <a:p>
            <a:pPr algn="ctr"/>
            <a:r>
              <a:rPr lang="en-US" sz="4000" b="1" dirty="0" smtClean="0"/>
              <a:t>Introduction, </a:t>
            </a:r>
            <a:r>
              <a:rPr lang="en-US" sz="4000" b="1" dirty="0"/>
              <a:t>Importance of plant diseases, scope and objectives of Plant Pathology	</a:t>
            </a:r>
          </a:p>
        </p:txBody>
      </p:sp>
    </p:spTree>
    <p:extLst>
      <p:ext uri="{BB962C8B-B14F-4D97-AF65-F5344CB8AC3E}">
        <p14:creationId xmlns:p14="http://schemas.microsoft.com/office/powerpoint/2010/main" val="2422016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109" y="304800"/>
            <a:ext cx="8534400" cy="5632311"/>
          </a:xfrm>
          <a:prstGeom prst="rect">
            <a:avLst/>
          </a:prstGeom>
        </p:spPr>
        <p:txBody>
          <a:bodyPr wrap="square">
            <a:spAutoFit/>
          </a:bodyPr>
          <a:lstStyle/>
          <a:p>
            <a:pPr algn="just">
              <a:lnSpc>
                <a:spcPct val="150000"/>
              </a:lnSpc>
            </a:pPr>
            <a:endParaRPr lang="en-US" sz="2000" dirty="0"/>
          </a:p>
          <a:p>
            <a:pPr algn="just">
              <a:lnSpc>
                <a:spcPct val="150000"/>
              </a:lnSpc>
            </a:pPr>
            <a:r>
              <a:rPr lang="en-US" sz="2000" dirty="0"/>
              <a:t> </a:t>
            </a:r>
            <a:r>
              <a:rPr lang="en-US" sz="2000" b="1" dirty="0"/>
              <a:t>Plant Pathology- Definition </a:t>
            </a:r>
            <a:endParaRPr lang="en-US" sz="2000" dirty="0"/>
          </a:p>
          <a:p>
            <a:pPr algn="just">
              <a:lnSpc>
                <a:spcPct val="150000"/>
              </a:lnSpc>
            </a:pPr>
            <a:r>
              <a:rPr lang="en-US" sz="2000" dirty="0"/>
              <a:t>Plant Pathology, also known as Phytopathology is a branch of agricultural, biological or botanical science which deals with the study of diseases in plants - their causes, etiology, epidemiology, resulting losses and management. </a:t>
            </a:r>
          </a:p>
          <a:p>
            <a:pPr algn="just">
              <a:lnSpc>
                <a:spcPct val="150000"/>
              </a:lnSpc>
            </a:pPr>
            <a:r>
              <a:rPr lang="en-US" sz="2000" b="1" dirty="0"/>
              <a:t>Objectives of Plant Pathology </a:t>
            </a:r>
            <a:endParaRPr lang="en-US" sz="2000" dirty="0"/>
          </a:p>
          <a:p>
            <a:pPr marL="342900" indent="-342900" algn="just">
              <a:lnSpc>
                <a:spcPct val="150000"/>
              </a:lnSpc>
              <a:buFont typeface="Wingdings" pitchFamily="2" charset="2"/>
              <a:buChar char="Ø"/>
            </a:pPr>
            <a:r>
              <a:rPr lang="en-US" sz="2000" dirty="0" smtClean="0"/>
              <a:t>To </a:t>
            </a:r>
            <a:r>
              <a:rPr lang="en-US" sz="2000" dirty="0"/>
              <a:t>study living, non-living and environmental causes of diseases or disorders of the plants. </a:t>
            </a:r>
          </a:p>
          <a:p>
            <a:pPr marL="342900" indent="-342900" algn="just">
              <a:lnSpc>
                <a:spcPct val="150000"/>
              </a:lnSpc>
              <a:buFont typeface="Wingdings" pitchFamily="2" charset="2"/>
              <a:buChar char="Ø"/>
            </a:pPr>
            <a:r>
              <a:rPr lang="en-US" sz="2000" dirty="0" smtClean="0"/>
              <a:t>To </a:t>
            </a:r>
            <a:r>
              <a:rPr lang="en-US" sz="2000" dirty="0"/>
              <a:t>study the mechanism of plant disease development. </a:t>
            </a:r>
          </a:p>
          <a:p>
            <a:pPr marL="342900" indent="-342900" algn="just">
              <a:lnSpc>
                <a:spcPct val="150000"/>
              </a:lnSpc>
              <a:buFont typeface="Wingdings" pitchFamily="2" charset="2"/>
              <a:buChar char="Ø"/>
            </a:pPr>
            <a:r>
              <a:rPr lang="en-US" sz="2000" dirty="0" smtClean="0"/>
              <a:t>To </a:t>
            </a:r>
            <a:r>
              <a:rPr lang="en-US" sz="2000" dirty="0"/>
              <a:t>study interaction between host/susceptible and the pathogens. </a:t>
            </a:r>
          </a:p>
          <a:p>
            <a:pPr marL="342900" indent="-342900" algn="just">
              <a:lnSpc>
                <a:spcPct val="150000"/>
              </a:lnSpc>
              <a:buFont typeface="Wingdings" pitchFamily="2" charset="2"/>
              <a:buChar char="Ø"/>
            </a:pPr>
            <a:r>
              <a:rPr lang="en-US" sz="2000" dirty="0" smtClean="0"/>
              <a:t>To </a:t>
            </a:r>
            <a:r>
              <a:rPr lang="en-US" sz="2000" dirty="0"/>
              <a:t>develop systems of management of plant diseases and reducing losses caused by them. </a:t>
            </a:r>
          </a:p>
        </p:txBody>
      </p:sp>
    </p:spTree>
    <p:extLst>
      <p:ext uri="{BB962C8B-B14F-4D97-AF65-F5344CB8AC3E}">
        <p14:creationId xmlns:p14="http://schemas.microsoft.com/office/powerpoint/2010/main" val="17698644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420347"/>
          </a:xfrm>
          <a:prstGeom prst="rect">
            <a:avLst/>
          </a:prstGeom>
        </p:spPr>
        <p:txBody>
          <a:bodyPr wrap="square">
            <a:spAutoFit/>
          </a:bodyPr>
          <a:lstStyle/>
          <a:p>
            <a:pPr algn="ctr">
              <a:lnSpc>
                <a:spcPct val="150000"/>
              </a:lnSpc>
            </a:pPr>
            <a:r>
              <a:rPr lang="en-US" dirty="0" smtClean="0"/>
              <a:t> </a:t>
            </a:r>
            <a:r>
              <a:rPr lang="en-US" sz="2400" b="1" dirty="0"/>
              <a:t>Scope of Plant Pathology: </a:t>
            </a:r>
            <a:endParaRPr lang="en-US" sz="2400" dirty="0"/>
          </a:p>
          <a:p>
            <a:pPr algn="just">
              <a:lnSpc>
                <a:spcPct val="150000"/>
              </a:lnSpc>
            </a:pPr>
            <a:r>
              <a:rPr lang="en-US" dirty="0"/>
              <a:t>Scope and responsibilities of plant pathology is unlimited. Its ultimate goal is to prevent and control plant diseases of economic importance. Responsibilities of the science of plant pathology may be summarized as under; </a:t>
            </a:r>
          </a:p>
          <a:p>
            <a:pPr marL="285750" indent="-285750" algn="just">
              <a:lnSpc>
                <a:spcPct val="150000"/>
              </a:lnSpc>
              <a:buFont typeface="Wingdings" pitchFamily="2" charset="2"/>
              <a:buChar char="Ø"/>
            </a:pPr>
            <a:r>
              <a:rPr lang="en-US" dirty="0" smtClean="0"/>
              <a:t>Survey </a:t>
            </a:r>
            <a:r>
              <a:rPr lang="en-US" dirty="0"/>
              <a:t>of fields, orchards and areas in order to find out prevalence of diseases and their incidence. </a:t>
            </a:r>
          </a:p>
          <a:p>
            <a:pPr marL="285750" indent="-285750" algn="just">
              <a:lnSpc>
                <a:spcPct val="150000"/>
              </a:lnSpc>
              <a:buFont typeface="Wingdings" pitchFamily="2" charset="2"/>
              <a:buChar char="Ø"/>
            </a:pPr>
            <a:r>
              <a:rPr lang="en-US" dirty="0" smtClean="0"/>
              <a:t>Recording </a:t>
            </a:r>
            <a:r>
              <a:rPr lang="en-US" dirty="0"/>
              <a:t>new diseases of economic importance if any, with their identification and extent of incidence. </a:t>
            </a:r>
          </a:p>
          <a:p>
            <a:pPr marL="285750" indent="-285750" algn="just">
              <a:lnSpc>
                <a:spcPct val="150000"/>
              </a:lnSpc>
              <a:buFont typeface="Wingdings" pitchFamily="2" charset="2"/>
              <a:buChar char="Ø"/>
            </a:pPr>
            <a:r>
              <a:rPr lang="en-US" dirty="0" smtClean="0"/>
              <a:t>Assessment </a:t>
            </a:r>
            <a:r>
              <a:rPr lang="en-US" dirty="0"/>
              <a:t>of losses caused by different diseases of economic importance. </a:t>
            </a:r>
          </a:p>
          <a:p>
            <a:pPr marL="285750" indent="-285750" algn="just">
              <a:lnSpc>
                <a:spcPct val="150000"/>
              </a:lnSpc>
              <a:buFont typeface="Wingdings" pitchFamily="2" charset="2"/>
              <a:buChar char="Ø"/>
            </a:pPr>
            <a:r>
              <a:rPr lang="en-US" dirty="0" smtClean="0"/>
              <a:t>Study </a:t>
            </a:r>
            <a:r>
              <a:rPr lang="en-US" dirty="0"/>
              <a:t>of etiology, symptoms, predisposing factors and recurrence of such diseases. </a:t>
            </a:r>
          </a:p>
          <a:p>
            <a:pPr marL="285750" indent="-285750" algn="just">
              <a:lnSpc>
                <a:spcPct val="150000"/>
              </a:lnSpc>
              <a:buFont typeface="Wingdings" pitchFamily="2" charset="2"/>
              <a:buChar char="Ø"/>
            </a:pPr>
            <a:r>
              <a:rPr lang="en-US" dirty="0" smtClean="0"/>
              <a:t>Find </a:t>
            </a:r>
            <a:r>
              <a:rPr lang="en-US" dirty="0"/>
              <a:t>out suitable and economic methods of management of economically important plant diseases. </a:t>
            </a:r>
          </a:p>
          <a:p>
            <a:pPr marL="285750" indent="-285750" algn="just">
              <a:lnSpc>
                <a:spcPct val="150000"/>
              </a:lnSpc>
              <a:buFont typeface="Wingdings" pitchFamily="2" charset="2"/>
              <a:buChar char="Ø"/>
            </a:pPr>
            <a:r>
              <a:rPr lang="en-US" dirty="0" smtClean="0"/>
              <a:t>Assisting </a:t>
            </a:r>
            <a:r>
              <a:rPr lang="en-US" dirty="0"/>
              <a:t>in breeding of disease resistant varieties. </a:t>
            </a:r>
          </a:p>
          <a:p>
            <a:pPr marL="285750" indent="-285750" algn="just">
              <a:lnSpc>
                <a:spcPct val="150000"/>
              </a:lnSpc>
              <a:buFont typeface="Wingdings" pitchFamily="2" charset="2"/>
              <a:buChar char="Ø"/>
            </a:pPr>
            <a:r>
              <a:rPr lang="en-US" dirty="0" smtClean="0"/>
              <a:t>To </a:t>
            </a:r>
            <a:r>
              <a:rPr lang="en-US" dirty="0"/>
              <a:t>train the extension workers and subject matter specialists in order to bridge the gap between pathologists and farmers for better crop production. </a:t>
            </a:r>
          </a:p>
        </p:txBody>
      </p:sp>
    </p:spTree>
    <p:extLst>
      <p:ext uri="{BB962C8B-B14F-4D97-AF65-F5344CB8AC3E}">
        <p14:creationId xmlns:p14="http://schemas.microsoft.com/office/powerpoint/2010/main" val="9147480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38200"/>
            <a:ext cx="8915400" cy="4647426"/>
          </a:xfrm>
          <a:prstGeom prst="rect">
            <a:avLst/>
          </a:prstGeom>
        </p:spPr>
        <p:txBody>
          <a:bodyPr wrap="square">
            <a:spAutoFit/>
          </a:bodyPr>
          <a:lstStyle/>
          <a:p>
            <a:pPr algn="ctr">
              <a:lnSpc>
                <a:spcPct val="200000"/>
              </a:lnSpc>
            </a:pPr>
            <a:r>
              <a:rPr lang="en-US" sz="2800" b="1" dirty="0" smtClean="0"/>
              <a:t>Importance </a:t>
            </a:r>
            <a:r>
              <a:rPr lang="en-US" sz="2800" b="1" dirty="0"/>
              <a:t>of Plant Diseases </a:t>
            </a:r>
            <a:endParaRPr lang="en-US" sz="2800" dirty="0"/>
          </a:p>
          <a:p>
            <a:pPr algn="just">
              <a:lnSpc>
                <a:spcPct val="200000"/>
              </a:lnSpc>
            </a:pPr>
            <a:r>
              <a:rPr lang="en-US" sz="2400" b="1" dirty="0"/>
              <a:t>(1.) Losses they cause:- </a:t>
            </a:r>
            <a:endParaRPr lang="en-US" sz="2400" dirty="0"/>
          </a:p>
          <a:p>
            <a:pPr algn="just">
              <a:lnSpc>
                <a:spcPct val="200000"/>
              </a:lnSpc>
            </a:pPr>
            <a:r>
              <a:rPr lang="en-US" sz="2400" dirty="0"/>
              <a:t>About 34% of the crop produce is lost annually due to diseases, insect-pests and weeds on the global </a:t>
            </a:r>
            <a:r>
              <a:rPr lang="en-US" sz="2400" dirty="0" smtClean="0"/>
              <a:t>basis; </a:t>
            </a:r>
            <a:r>
              <a:rPr lang="en-US" sz="2400" dirty="0"/>
              <a:t>out of which, 12% is lost due to diseases (caused by fungi, </a:t>
            </a:r>
            <a:r>
              <a:rPr lang="en-US" sz="2400" dirty="0" smtClean="0"/>
              <a:t>bacteria or </a:t>
            </a:r>
            <a:r>
              <a:rPr lang="en-US" sz="2400" dirty="0"/>
              <a:t>viruses), 11% due to nematodes, 7% due to insect-pests and 3% due to weeds. </a:t>
            </a:r>
          </a:p>
        </p:txBody>
      </p:sp>
    </p:spTree>
    <p:extLst>
      <p:ext uri="{BB962C8B-B14F-4D97-AF65-F5344CB8AC3E}">
        <p14:creationId xmlns:p14="http://schemas.microsoft.com/office/powerpoint/2010/main" val="3654837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04800"/>
            <a:ext cx="9144000" cy="6046271"/>
          </a:xfrm>
          <a:prstGeom prst="rect">
            <a:avLst/>
          </a:prstGeom>
        </p:spPr>
        <p:txBody>
          <a:bodyPr wrap="square">
            <a:spAutoFit/>
          </a:bodyPr>
          <a:lstStyle/>
          <a:p>
            <a:pPr algn="just">
              <a:lnSpc>
                <a:spcPct val="150000"/>
              </a:lnSpc>
            </a:pPr>
            <a:r>
              <a:rPr lang="en-US" sz="2000" b="1" dirty="0"/>
              <a:t>(2.) Epidemics </a:t>
            </a:r>
            <a:endParaRPr lang="en-US" sz="2000" dirty="0"/>
          </a:p>
          <a:p>
            <a:pPr algn="just">
              <a:lnSpc>
                <a:spcPct val="150000"/>
              </a:lnSpc>
            </a:pPr>
            <a:r>
              <a:rPr lang="en-US" sz="2000" b="1" dirty="0"/>
              <a:t>Irish famine:- </a:t>
            </a:r>
            <a:endParaRPr lang="en-US" sz="2000" dirty="0"/>
          </a:p>
          <a:p>
            <a:pPr marL="285750" indent="-285750" algn="just">
              <a:lnSpc>
                <a:spcPct val="150000"/>
              </a:lnSpc>
              <a:buFont typeface="Wingdings" pitchFamily="2" charset="2"/>
              <a:buChar char="Ø"/>
            </a:pPr>
            <a:r>
              <a:rPr lang="en-US" sz="2000" dirty="0" smtClean="0"/>
              <a:t> </a:t>
            </a:r>
            <a:r>
              <a:rPr lang="en-US" sz="2000" dirty="0"/>
              <a:t>Late blight of potato caused by </a:t>
            </a:r>
            <a:r>
              <a:rPr lang="en-US" sz="2000" i="1" dirty="0" err="1"/>
              <a:t>Phytophthora</a:t>
            </a:r>
            <a:r>
              <a:rPr lang="en-US" sz="2000" i="1" dirty="0"/>
              <a:t> </a:t>
            </a:r>
            <a:r>
              <a:rPr lang="en-US" sz="2000" i="1" dirty="0" err="1"/>
              <a:t>infestans</a:t>
            </a:r>
            <a:r>
              <a:rPr lang="en-US" sz="2000" i="1" dirty="0"/>
              <a:t> </a:t>
            </a:r>
            <a:r>
              <a:rPr lang="en-US" sz="2000" dirty="0"/>
              <a:t>was responsible for causing </a:t>
            </a:r>
            <a:r>
              <a:rPr lang="en-US" sz="2000" b="1" dirty="0"/>
              <a:t>Irish famine </a:t>
            </a:r>
            <a:r>
              <a:rPr lang="en-US" sz="2000" dirty="0"/>
              <a:t>in </a:t>
            </a:r>
            <a:r>
              <a:rPr lang="en-US" sz="2000" b="1" dirty="0"/>
              <a:t>1845 </a:t>
            </a:r>
            <a:r>
              <a:rPr lang="en-US" sz="2000" dirty="0"/>
              <a:t>in </a:t>
            </a:r>
            <a:r>
              <a:rPr lang="en-US" sz="2000" b="1" dirty="0"/>
              <a:t>Ireland </a:t>
            </a:r>
            <a:r>
              <a:rPr lang="en-US" sz="2000" dirty="0"/>
              <a:t>by destroying the potato crop, the staple food of the people. </a:t>
            </a:r>
            <a:endParaRPr lang="en-US" sz="2000" dirty="0" smtClean="0"/>
          </a:p>
          <a:p>
            <a:pPr marL="285750" indent="-285750" algn="just">
              <a:lnSpc>
                <a:spcPct val="150000"/>
              </a:lnSpc>
              <a:buFont typeface="Wingdings" pitchFamily="2" charset="2"/>
              <a:buChar char="Ø"/>
            </a:pPr>
            <a:r>
              <a:rPr lang="en-US" sz="2000" dirty="0" smtClean="0"/>
              <a:t>Hundreds </a:t>
            </a:r>
            <a:r>
              <a:rPr lang="en-US" sz="2000" dirty="0"/>
              <a:t>of thousand people died of hunger and disease, and there was a large scale migration of the population to other countries including North American continent. </a:t>
            </a:r>
            <a:endParaRPr lang="en-US" sz="2000" dirty="0" smtClean="0"/>
          </a:p>
          <a:p>
            <a:pPr marL="285750" indent="-285750" algn="just">
              <a:lnSpc>
                <a:spcPct val="150000"/>
              </a:lnSpc>
              <a:buFont typeface="Wingdings" pitchFamily="2" charset="2"/>
              <a:buChar char="Ø"/>
            </a:pPr>
            <a:r>
              <a:rPr lang="en-US" sz="2000" dirty="0" smtClean="0"/>
              <a:t>The </a:t>
            </a:r>
            <a:r>
              <a:rPr lang="en-US" sz="2000" dirty="0"/>
              <a:t>population of Ireland was 8 million </a:t>
            </a:r>
            <a:r>
              <a:rPr lang="en-US" sz="2000"/>
              <a:t>in </a:t>
            </a:r>
            <a:r>
              <a:rPr lang="en-US" sz="2000" smtClean="0"/>
              <a:t>1840</a:t>
            </a:r>
            <a:r>
              <a:rPr lang="en-US" sz="2000" dirty="0"/>
              <a:t>, which was reduced to 4 million after the famine. </a:t>
            </a:r>
            <a:endParaRPr lang="en-US" sz="2000" dirty="0" smtClean="0"/>
          </a:p>
          <a:p>
            <a:pPr marL="285750" indent="-285750" algn="just">
              <a:lnSpc>
                <a:spcPct val="150000"/>
              </a:lnSpc>
              <a:buFont typeface="Wingdings" pitchFamily="2" charset="2"/>
              <a:buChar char="Ø"/>
            </a:pPr>
            <a:r>
              <a:rPr lang="en-US" sz="2000" dirty="0" smtClean="0"/>
              <a:t>This </a:t>
            </a:r>
            <a:r>
              <a:rPr lang="en-US" sz="2000" dirty="0"/>
              <a:t>single disease (disease also called </a:t>
            </a:r>
            <a:r>
              <a:rPr lang="en-US" sz="2000" b="1" dirty="0"/>
              <a:t>Birth of Plant Pathology</a:t>
            </a:r>
            <a:r>
              <a:rPr lang="en-US" sz="2000" dirty="0"/>
              <a:t>) forced man to realize the importance of plant diseases, and brought the </a:t>
            </a:r>
            <a:r>
              <a:rPr lang="en-US" sz="2000" b="1" dirty="0"/>
              <a:t>science of Plant Pathology to lime light</a:t>
            </a:r>
            <a:r>
              <a:rPr lang="en-US" sz="2000" dirty="0"/>
              <a:t>. </a:t>
            </a:r>
          </a:p>
        </p:txBody>
      </p:sp>
    </p:spTree>
    <p:extLst>
      <p:ext uri="{BB962C8B-B14F-4D97-AF65-F5344CB8AC3E}">
        <p14:creationId xmlns:p14="http://schemas.microsoft.com/office/powerpoint/2010/main" val="36633347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762000"/>
            <a:ext cx="8610600" cy="4708981"/>
          </a:xfrm>
          <a:prstGeom prst="rect">
            <a:avLst/>
          </a:prstGeom>
        </p:spPr>
        <p:txBody>
          <a:bodyPr wrap="square">
            <a:spAutoFit/>
          </a:bodyPr>
          <a:lstStyle/>
          <a:p>
            <a:pPr algn="just">
              <a:lnSpc>
                <a:spcPct val="150000"/>
              </a:lnSpc>
            </a:pPr>
            <a:r>
              <a:rPr lang="en-US" sz="2000" b="1" dirty="0" smtClean="0"/>
              <a:t> Other </a:t>
            </a:r>
            <a:r>
              <a:rPr lang="en-US" sz="2000" b="1" dirty="0"/>
              <a:t>Famines </a:t>
            </a:r>
            <a:endParaRPr lang="en-US" sz="2000" dirty="0"/>
          </a:p>
          <a:p>
            <a:pPr marL="285750" indent="-285750" algn="just">
              <a:lnSpc>
                <a:spcPct val="150000"/>
              </a:lnSpc>
              <a:buFont typeface="Wingdings" pitchFamily="2" charset="2"/>
              <a:buChar char="Ø"/>
            </a:pPr>
            <a:r>
              <a:rPr lang="en-US" sz="2000" b="1" dirty="0" smtClean="0"/>
              <a:t>Bengal </a:t>
            </a:r>
            <a:r>
              <a:rPr lang="en-US" sz="2000" b="1" dirty="0"/>
              <a:t>famine:- </a:t>
            </a:r>
            <a:r>
              <a:rPr lang="en-US" sz="2000" dirty="0"/>
              <a:t>Brown spot of rice caused by </a:t>
            </a:r>
            <a:r>
              <a:rPr lang="en-US" sz="2000" i="1" dirty="0" err="1"/>
              <a:t>Helminthosporium</a:t>
            </a:r>
            <a:r>
              <a:rPr lang="en-US" sz="2000" i="1" dirty="0"/>
              <a:t> </a:t>
            </a:r>
            <a:r>
              <a:rPr lang="en-US" sz="2000" i="1" dirty="0" err="1"/>
              <a:t>oryzae</a:t>
            </a:r>
            <a:r>
              <a:rPr lang="en-US" sz="2000" i="1" dirty="0"/>
              <a:t> </a:t>
            </a:r>
            <a:r>
              <a:rPr lang="en-US" sz="2000" dirty="0"/>
              <a:t>was responsible for </a:t>
            </a:r>
            <a:r>
              <a:rPr lang="en-US" sz="2000" b="1" dirty="0"/>
              <a:t>Bengal famine in 1943</a:t>
            </a:r>
            <a:r>
              <a:rPr lang="en-US" sz="2000" dirty="0"/>
              <a:t>, which many people think one of the reasons for the division of Bengal</a:t>
            </a:r>
            <a:r>
              <a:rPr lang="en-US" sz="2000" b="1" dirty="0"/>
              <a:t>. </a:t>
            </a:r>
            <a:endParaRPr lang="en-US" sz="2000" dirty="0"/>
          </a:p>
          <a:p>
            <a:pPr marL="285750" indent="-285750" algn="just">
              <a:lnSpc>
                <a:spcPct val="150000"/>
              </a:lnSpc>
              <a:buFont typeface="Wingdings" pitchFamily="2" charset="2"/>
              <a:buChar char="Ø"/>
            </a:pPr>
            <a:r>
              <a:rPr lang="en-US" sz="2000" b="1" dirty="0" smtClean="0"/>
              <a:t>Coffee </a:t>
            </a:r>
            <a:r>
              <a:rPr lang="en-US" sz="2000" b="1" dirty="0"/>
              <a:t>rust </a:t>
            </a:r>
            <a:r>
              <a:rPr lang="en-US" sz="2000" dirty="0"/>
              <a:t>caused by </a:t>
            </a:r>
            <a:r>
              <a:rPr lang="en-US" sz="2000" i="1" dirty="0" err="1"/>
              <a:t>Hemileia</a:t>
            </a:r>
            <a:r>
              <a:rPr lang="en-US" sz="2000" i="1" dirty="0"/>
              <a:t> </a:t>
            </a:r>
            <a:r>
              <a:rPr lang="en-US" sz="2000" i="1" dirty="0" err="1"/>
              <a:t>vastatrix</a:t>
            </a:r>
            <a:r>
              <a:rPr lang="en-US" sz="2000" i="1" dirty="0"/>
              <a:t> </a:t>
            </a:r>
            <a:r>
              <a:rPr lang="en-US" sz="2000" dirty="0"/>
              <a:t>forced to cut down the coffee plants in Sri Lanka in 1867. </a:t>
            </a:r>
          </a:p>
          <a:p>
            <a:pPr marL="285750" indent="-285750" algn="just">
              <a:lnSpc>
                <a:spcPct val="150000"/>
              </a:lnSpc>
              <a:buFont typeface="Wingdings" pitchFamily="2" charset="2"/>
              <a:buChar char="Ø"/>
            </a:pPr>
            <a:r>
              <a:rPr lang="en-US" sz="2000" b="1" dirty="0" smtClean="0"/>
              <a:t>Powdery </a:t>
            </a:r>
            <a:r>
              <a:rPr lang="en-US" sz="2000" b="1" dirty="0"/>
              <a:t>mildew </a:t>
            </a:r>
            <a:r>
              <a:rPr lang="en-US" sz="2000" dirty="0"/>
              <a:t>of grapevines caused by (</a:t>
            </a:r>
            <a:r>
              <a:rPr lang="en-US" sz="2000" i="1" dirty="0" err="1"/>
              <a:t>Uncinula</a:t>
            </a:r>
            <a:r>
              <a:rPr lang="en-US" sz="2000" i="1" dirty="0"/>
              <a:t> </a:t>
            </a:r>
            <a:r>
              <a:rPr lang="en-US" sz="2000" i="1" dirty="0" err="1"/>
              <a:t>necator</a:t>
            </a:r>
            <a:r>
              <a:rPr lang="en-US" sz="2000" dirty="0"/>
              <a:t>), by 1854, reduced the French wine production by 80 per cent. </a:t>
            </a:r>
          </a:p>
          <a:p>
            <a:pPr marL="285750" indent="-285750" algn="just">
              <a:lnSpc>
                <a:spcPct val="150000"/>
              </a:lnSpc>
              <a:buFont typeface="Wingdings" pitchFamily="2" charset="2"/>
              <a:buChar char="Ø"/>
            </a:pPr>
            <a:r>
              <a:rPr lang="en-US" sz="2000" dirty="0" smtClean="0"/>
              <a:t>In </a:t>
            </a:r>
            <a:r>
              <a:rPr lang="en-US" sz="2000" dirty="0"/>
              <a:t>1878, the </a:t>
            </a:r>
            <a:r>
              <a:rPr lang="en-US" sz="2000" b="1" dirty="0"/>
              <a:t>downy mildew </a:t>
            </a:r>
            <a:r>
              <a:rPr lang="en-US" sz="2000" dirty="0"/>
              <a:t>caused by </a:t>
            </a:r>
            <a:r>
              <a:rPr lang="en-US" sz="2000" b="1" i="1" dirty="0" err="1"/>
              <a:t>Plasmopara</a:t>
            </a:r>
            <a:r>
              <a:rPr lang="en-US" sz="2000" b="1" i="1" dirty="0"/>
              <a:t> </a:t>
            </a:r>
            <a:r>
              <a:rPr lang="en-US" sz="2000" b="1" i="1" dirty="0" err="1"/>
              <a:t>viticola</a:t>
            </a:r>
            <a:r>
              <a:rPr lang="en-US" sz="2000" b="1" i="1" dirty="0"/>
              <a:t> </a:t>
            </a:r>
            <a:r>
              <a:rPr lang="en-US" sz="2000" dirty="0"/>
              <a:t>ultimately led to the discovery of </a:t>
            </a:r>
            <a:r>
              <a:rPr lang="en-US" sz="2000" b="1" dirty="0"/>
              <a:t>Bordeaux mixture </a:t>
            </a:r>
            <a:r>
              <a:rPr lang="en-US" sz="2000" dirty="0"/>
              <a:t>by </a:t>
            </a:r>
            <a:r>
              <a:rPr lang="en-US" sz="2000" b="1" dirty="0"/>
              <a:t>Prof. PMA </a:t>
            </a:r>
            <a:r>
              <a:rPr lang="en-US" sz="2000" b="1" dirty="0" err="1"/>
              <a:t>Milardet</a:t>
            </a:r>
            <a:r>
              <a:rPr lang="en-US" sz="2000" b="1" dirty="0"/>
              <a:t>. </a:t>
            </a:r>
            <a:endParaRPr lang="en-US" sz="2000" dirty="0"/>
          </a:p>
        </p:txBody>
      </p:sp>
    </p:spTree>
    <p:extLst>
      <p:ext uri="{BB962C8B-B14F-4D97-AF65-F5344CB8AC3E}">
        <p14:creationId xmlns:p14="http://schemas.microsoft.com/office/powerpoint/2010/main" val="1884526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28600"/>
            <a:ext cx="8991600" cy="5770811"/>
          </a:xfrm>
          <a:prstGeom prst="rect">
            <a:avLst/>
          </a:prstGeom>
        </p:spPr>
        <p:txBody>
          <a:bodyPr wrap="square">
            <a:spAutoFit/>
          </a:bodyPr>
          <a:lstStyle/>
          <a:p>
            <a:pPr algn="just">
              <a:lnSpc>
                <a:spcPct val="150000"/>
              </a:lnSpc>
            </a:pPr>
            <a:r>
              <a:rPr lang="en-US" sz="2400" b="1" dirty="0" smtClean="0"/>
              <a:t>  (</a:t>
            </a:r>
            <a:r>
              <a:rPr lang="en-US" sz="2400" b="1" dirty="0"/>
              <a:t>3.) Effect on Society </a:t>
            </a:r>
            <a:endParaRPr lang="en-US" sz="2400" dirty="0"/>
          </a:p>
          <a:p>
            <a:pPr marL="342900" indent="-342900" algn="just">
              <a:lnSpc>
                <a:spcPct val="150000"/>
              </a:lnSpc>
              <a:buFont typeface="Wingdings" pitchFamily="2" charset="2"/>
              <a:buChar char="Ø"/>
            </a:pPr>
            <a:r>
              <a:rPr lang="en-US" sz="2200" dirty="0" smtClean="0"/>
              <a:t>Infected </a:t>
            </a:r>
            <a:r>
              <a:rPr lang="en-US" sz="2200" dirty="0"/>
              <a:t>grains or the fruits may contain toxins (such as </a:t>
            </a:r>
            <a:r>
              <a:rPr lang="en-US" sz="2200" dirty="0" err="1"/>
              <a:t>aflatoxin</a:t>
            </a:r>
            <a:r>
              <a:rPr lang="en-US" sz="2200" dirty="0"/>
              <a:t>, </a:t>
            </a:r>
            <a:r>
              <a:rPr lang="en-US" sz="2200" dirty="0" err="1"/>
              <a:t>fumonosin</a:t>
            </a:r>
            <a:r>
              <a:rPr lang="en-US" sz="2200" dirty="0"/>
              <a:t>) which cause insanity, paralysis, stomach disorder and liver cancer. </a:t>
            </a:r>
          </a:p>
          <a:p>
            <a:pPr marL="342900" indent="-342900" algn="just">
              <a:lnSpc>
                <a:spcPct val="150000"/>
              </a:lnSpc>
              <a:buFont typeface="Wingdings" pitchFamily="2" charset="2"/>
              <a:buChar char="Ø"/>
            </a:pPr>
            <a:r>
              <a:rPr lang="en-US" sz="2200" dirty="0" smtClean="0"/>
              <a:t>The </a:t>
            </a:r>
            <a:r>
              <a:rPr lang="en-US" sz="2200" dirty="0"/>
              <a:t>money spent on the management of plant diseases is also a loss because in the absence of diseases this money could be saved. </a:t>
            </a:r>
          </a:p>
          <a:p>
            <a:pPr marL="342900" indent="-342900" algn="just">
              <a:lnSpc>
                <a:spcPct val="150000"/>
              </a:lnSpc>
              <a:buFont typeface="Wingdings" pitchFamily="2" charset="2"/>
              <a:buChar char="Ø"/>
            </a:pPr>
            <a:r>
              <a:rPr lang="en-US" sz="2200" dirty="0" smtClean="0"/>
              <a:t>There </a:t>
            </a:r>
            <a:r>
              <a:rPr lang="en-US" sz="2200" dirty="0"/>
              <a:t>are many other implications on the transport and agro-based industry in the event of plant disease inflicted yield loss. </a:t>
            </a:r>
          </a:p>
          <a:p>
            <a:pPr marL="342900" indent="-342900" algn="just">
              <a:lnSpc>
                <a:spcPct val="150000"/>
              </a:lnSpc>
              <a:buFont typeface="Wingdings" pitchFamily="2" charset="2"/>
              <a:buChar char="Ø"/>
            </a:pPr>
            <a:r>
              <a:rPr lang="en-US" sz="2200" dirty="0" smtClean="0"/>
              <a:t>There </a:t>
            </a:r>
            <a:r>
              <a:rPr lang="en-US" sz="2200" dirty="0"/>
              <a:t>is restriction on the movements of food grains and other agricultural produce due to the threat of quarantine pathogens and pesticide residues in the produce causing further loss. </a:t>
            </a:r>
          </a:p>
        </p:txBody>
      </p:sp>
    </p:spTree>
    <p:extLst>
      <p:ext uri="{BB962C8B-B14F-4D97-AF65-F5344CB8AC3E}">
        <p14:creationId xmlns:p14="http://schemas.microsoft.com/office/powerpoint/2010/main" val="3164189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739</TotalTime>
  <Words>758</Words>
  <Application>Microsoft Office PowerPoint</Application>
  <PresentationFormat>On-screen Show (4:3)</PresentationFormat>
  <Paragraphs>50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kk</dc:creator>
  <cp:lastModifiedBy>kk</cp:lastModifiedBy>
  <cp:revision>105</cp:revision>
  <dcterms:created xsi:type="dcterms:W3CDTF">2023-09-06T03:55:03Z</dcterms:created>
  <dcterms:modified xsi:type="dcterms:W3CDTF">2024-04-18T05:28:16Z</dcterms:modified>
</cp:coreProperties>
</file>